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1" r:id="rId4"/>
    <p:sldId id="260" r:id="rId5"/>
    <p:sldId id="258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69"/>
  </p:normalViewPr>
  <p:slideViewPr>
    <p:cSldViewPr snapToGrid="0">
      <p:cViewPr>
        <p:scale>
          <a:sx n="140" d="100"/>
          <a:sy n="140" d="100"/>
        </p:scale>
        <p:origin x="8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97176ED-52B4-1A20-345F-DFEA63EC2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4BF474E-10A0-8902-F32A-4377BB46D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10D1606-6521-C23B-4679-1ACC31C1F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62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BAD61DD-F6D4-2FF7-84C9-62085584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194CCC8-62AE-2631-9B95-43C6552FDF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F28D960-1CEF-516A-BD76-5E2BA1FA7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5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C12E47B-8DAA-6C2E-8062-6808005B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BBC71DA-3787-7639-7294-4D3F529D33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5AE388B-6E29-0AD6-D164-44C692096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760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5A48888-6AC6-B472-8E5E-C4CF396C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36947C3-47CD-78C6-3A3D-A34AA3790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248DECE-96D7-DA0A-9793-A080EEA34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514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50B2485-7752-E798-5CEA-B27074310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A662035-E059-F653-4D0D-1F1F3D714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18489EF-4E00-7278-697E-346FE228EB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69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65860CE-D6CC-3608-5CF4-C5C54625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C563AA0-727B-EF96-F9D5-35F4A651A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CB56C40-E8BF-2393-B45D-68E2080AD5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5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7EC40FF-F481-A62F-0E0E-4C4E8C16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E7F79E4-3831-6B03-796B-F0D869FC50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74F2754-0AAD-7FE4-C17F-AFEFD4991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53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18BC39B-4F02-EC79-5485-5F839AFC9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41BEFFC-7C06-0BB3-EED7-9723CEEC6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E7B743C-EE39-0BE8-DB95-1D3C5DB99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333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DEC9925-188B-8380-7D24-C364A437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5DA56D3-E4A2-646F-73CC-E278A0F2A5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5149FBA-1F53-E3B0-DB0C-F43B305FC6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896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B0CAD49-EEDE-3634-A8B3-BAC45DF9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863561B-8D62-4B09-5887-28C435F680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942D0D1-5214-0BBF-7C27-4E0C0D975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DD3A0DB-DA16-F552-AFBD-59BCFB93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FFD7EDE-35AE-C0B3-932C-81C676459B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6815D75-0BCF-7BB4-887A-531E3E4E7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552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AB340E0-5DF2-0EA2-DE7E-B5CE635E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760A6F6-A506-1757-BE4F-091F28245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A5B7132-4656-94E9-9A01-AC605E1ED8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152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0266E82-4ABD-9E0C-CCBE-E52E3AD8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7687B75-FD54-4A49-9395-E8101C6EB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950D7CF-D9CD-9EB3-62D7-752DE1BD44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034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D9EF8CD-8D6A-F328-D0C9-5B0C1A66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F77BF6F-7ADD-7F18-6DBE-68334D603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F3810B5-C553-AAAB-EF04-56737C746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758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BDB6B2F-3B87-6C3C-71C0-1ADE081C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50A7A59-ED38-47C1-93A6-A6FAAC3BB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487EFEF-D79B-2691-133F-F09352E51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553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BF3C0D8-AA0D-3302-4F90-7093E327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9DD1976-8773-D1BF-A502-C0E4979902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D3309BA-F682-B1C3-C654-CE5E1161F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395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73E81AD0-08E4-63FC-927B-0C057FC7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2FAA888-2848-B1A1-A2CD-A65965A18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9A67D83-A9B4-A4E7-5544-E2FFC67ECC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93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8DD95BE-F1CF-B6B8-1A6B-AB7088AE9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9CF7FE7-13CE-3506-6C6A-8B94194F8A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4D80C6D-31CB-83FA-4081-3DCE2ECE3D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30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BF1DBC1-4E99-C15D-96E7-267C20DC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B768705-C038-0AD3-6C4D-66BC6E7D7C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DFD0D9C-8AF2-2801-DA72-F972D25E7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92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1591E30-9BC9-AB6C-4B28-747716D4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6FF6802-1288-CB63-ED7A-3FF40BAB05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B31A464-AC25-7A15-59A3-B089418EE2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82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8A93D1E-2A58-B548-6054-2887A0B8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54CF033-FF35-0721-2B05-213A3BF71F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56C4449-E3D8-6A5B-1FE8-30EBD0CA7D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18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5E268D1-97FF-1024-DA41-070D62D1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25FC851-D6A8-0CF9-0D8A-D4681B1CC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383F05B-2E95-DE97-828B-E265E66752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93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A832107-A4D0-EC23-74BB-FFA7790C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C202B00-AD48-DF2F-E8A0-8A17E435E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63D907F-1F20-C684-A4BE-F2D71C282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9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38D3B25-F652-ECDA-41CD-BCA72E43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2F153F5-C77A-DFFD-C54A-41210C0C8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1544C14-17E7-33AC-3A75-D40D00D7C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41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_Ato2019-2022/2019/Decreto/D9830.htm" TargetMode="External"/><Relationship Id="rId4" Type="http://schemas.openxmlformats.org/officeDocument/2006/relationships/hyperlink" Target="https://www.planalto.gov.br/ccivil_03/_Ato2015-2018/2018/Lei/L13655.htm#art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_Ato2019-2022/2021/Lei/L14133.htm#art31" TargetMode="External"/><Relationship Id="rId4" Type="http://schemas.openxmlformats.org/officeDocument/2006/relationships/hyperlink" Target="https://www.planalto.gov.br/ccivil_03/_Ato2019-2022/2022/Decreto/D11246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52125" y="1451075"/>
            <a:ext cx="73365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Proteção Jurídica dos Agentes Públicos</a:t>
            </a:r>
            <a:endParaRPr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19811A9-023C-36EA-E9B5-DA4ECAAC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3652BB6-0855-61D5-9F56-D0E07D3768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C896F5-D753-D386-9184-544C7030AAE8}"/>
              </a:ext>
            </a:extLst>
          </p:cNvPr>
          <p:cNvSpPr txBox="1"/>
          <p:nvPr/>
        </p:nvSpPr>
        <p:spPr>
          <a:xfrm>
            <a:off x="438145" y="409574"/>
            <a:ext cx="82677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LINDB – Decreto Lei 4.657/42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pt-BR" sz="1800" dirty="0">
                <a:latin typeface="Garamond" panose="02020404030301010803" pitchFamily="18" charset="0"/>
              </a:rPr>
              <a:t>Art. 20.  Nas esferas administrativa, controladora e judicial, não se decidirá com base em </a:t>
            </a:r>
            <a:r>
              <a:rPr lang="pt-B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valores jurídicos abstratos </a:t>
            </a:r>
            <a:r>
              <a:rPr lang="pt-BR" sz="1800" dirty="0">
                <a:latin typeface="Garamond" panose="02020404030301010803" pitchFamily="18" charset="0"/>
              </a:rPr>
              <a:t>sem que sejam consideradas as </a:t>
            </a:r>
            <a:r>
              <a:rPr lang="pt-B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consequências práticas da decisão.  </a:t>
            </a:r>
            <a:r>
              <a:rPr lang="pt-BR" sz="1800" dirty="0">
                <a:latin typeface="Garamond" panose="02020404030301010803" pitchFamily="18" charset="0"/>
              </a:rPr>
              <a:t>                  </a:t>
            </a:r>
            <a:r>
              <a:rPr lang="pt-BR" sz="1800" dirty="0"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13.655, de 2018)</a:t>
            </a:r>
            <a:r>
              <a:rPr lang="pt-BR" sz="1800" dirty="0">
                <a:latin typeface="Garamond" panose="02020404030301010803" pitchFamily="18" charset="0"/>
              </a:rPr>
              <a:t>     </a:t>
            </a:r>
            <a:r>
              <a:rPr lang="pt-BR" sz="1800" dirty="0"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(Regulamento)</a:t>
            </a:r>
            <a:endParaRPr lang="pt-BR" sz="1800" dirty="0">
              <a:latin typeface="Garamond" panose="02020404030301010803" pitchFamily="18" charset="0"/>
            </a:endParaRPr>
          </a:p>
          <a:p>
            <a:pPr algn="just"/>
            <a:r>
              <a:rPr lang="pt-BR" sz="1800" dirty="0">
                <a:latin typeface="Garamond" panose="02020404030301010803" pitchFamily="18" charset="0"/>
              </a:rPr>
              <a:t>Parágrafo único. </a:t>
            </a:r>
            <a:r>
              <a:rPr lang="pt-B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A motivação </a:t>
            </a:r>
            <a:r>
              <a:rPr lang="pt-BR" sz="1800" dirty="0">
                <a:latin typeface="Garamond" panose="02020404030301010803" pitchFamily="18" charset="0"/>
              </a:rPr>
              <a:t>demonstrará a </a:t>
            </a:r>
            <a:r>
              <a:rPr lang="pt-B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necessidade e a adequação da medida imposta</a:t>
            </a:r>
            <a:r>
              <a:rPr lang="pt-BR" sz="1800" dirty="0">
                <a:latin typeface="Garamond" panose="02020404030301010803" pitchFamily="18" charset="0"/>
              </a:rPr>
              <a:t> ou da invalidação de ato, contrato, ajuste, processo ou norma administrativa, inclusive em face das possíveis alternativas.              </a:t>
            </a:r>
            <a:r>
              <a:rPr lang="pt-BR" sz="1800" dirty="0"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13.655, de 2018)</a:t>
            </a:r>
            <a:endParaRPr lang="pt-BR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0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2103E96-E1FD-1E98-B1DC-F0517F780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6905384-B36D-9034-78BB-8876E6B701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70FB5BF-9D0A-6937-834B-CE8B2EBF3402}"/>
              </a:ext>
            </a:extLst>
          </p:cNvPr>
          <p:cNvSpPr txBox="1"/>
          <p:nvPr/>
        </p:nvSpPr>
        <p:spPr>
          <a:xfrm>
            <a:off x="438145" y="409574"/>
            <a:ext cx="82677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Lei 14.133/21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r>
              <a:rPr lang="pt-BR" sz="1600" dirty="0">
                <a:latin typeface="Garamond" panose="02020404030301010803" pitchFamily="18" charset="0"/>
              </a:rPr>
              <a:t>Art. 40. O planejamento de compras deverá considerar a expectativa de consumo anual e observar o seguinte:</a:t>
            </a:r>
          </a:p>
          <a:p>
            <a:r>
              <a:rPr lang="pt-BR" sz="1600" dirty="0">
                <a:latin typeface="Garamond" panose="02020404030301010803" pitchFamily="18" charset="0"/>
              </a:rPr>
              <a:t>(....)</a:t>
            </a:r>
            <a:br>
              <a:rPr lang="pt-BR" sz="1600" dirty="0">
                <a:latin typeface="Garamond" panose="02020404030301010803" pitchFamily="18" charset="0"/>
              </a:rPr>
            </a:br>
            <a:r>
              <a:rPr lang="pt-BR" sz="1600" dirty="0">
                <a:latin typeface="Garamond" panose="02020404030301010803" pitchFamily="18" charset="0"/>
              </a:rPr>
              <a:t>V – atendimento aos princípios:</a:t>
            </a:r>
            <a:br>
              <a:rPr lang="pt-BR" sz="1600" dirty="0">
                <a:latin typeface="Garamond" panose="02020404030301010803" pitchFamily="18" charset="0"/>
              </a:rPr>
            </a:br>
            <a:r>
              <a:rPr lang="pt-BR" sz="1600" dirty="0">
                <a:latin typeface="Garamond" panose="02020404030301010803" pitchFamily="18" charset="0"/>
              </a:rPr>
              <a:t>a) da padronização, considerada a compatibilidade de especificações estéticas, técnicas ou de desempenho</a:t>
            </a:r>
          </a:p>
        </p:txBody>
      </p:sp>
    </p:spTree>
    <p:extLst>
      <p:ext uri="{BB962C8B-B14F-4D97-AF65-F5344CB8AC3E}">
        <p14:creationId xmlns:p14="http://schemas.microsoft.com/office/powerpoint/2010/main" val="402979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4204C4A-86DD-E756-479E-252EA673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C70B80CC-65B1-C1C0-5A9A-9817FD34F9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AF911D-9D0B-C26C-E197-AD3A99D95263}"/>
              </a:ext>
            </a:extLst>
          </p:cNvPr>
          <p:cNvSpPr txBox="1"/>
          <p:nvPr/>
        </p:nvSpPr>
        <p:spPr>
          <a:xfrm>
            <a:off x="438145" y="409574"/>
            <a:ext cx="82677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2000" dirty="0">
                <a:latin typeface="Garamond" panose="02020404030301010803" pitchFamily="18" charset="0"/>
              </a:rPr>
              <a:t>Na sequência, tem-se no artigo 41, inciso </a:t>
            </a:r>
            <a:r>
              <a:rPr lang="pt-BR" sz="2000" dirty="0" err="1">
                <a:latin typeface="Garamond" panose="02020404030301010803" pitchFamily="18" charset="0"/>
              </a:rPr>
              <a:t>I</a:t>
            </a:r>
            <a:r>
              <a:rPr lang="pt-BR" sz="2000" dirty="0">
                <a:latin typeface="Garamond" panose="02020404030301010803" pitchFamily="18" charset="0"/>
              </a:rPr>
              <a:t>, alínea "a", da lei, a previsão de que, no caso de licitação que envolva o fornecimento de bens, a administração poderá excepcionalmente,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indicar uma ou mais marcas ou modelos</a:t>
            </a:r>
            <a:r>
              <a:rPr lang="pt-BR" sz="2000" dirty="0">
                <a:latin typeface="Garamond" panose="02020404030301010803" pitchFamily="18" charset="0"/>
              </a:rPr>
              <a:t>, desde que formalmente justificado, em decorrência da necessidade de padronização do objeto.</a:t>
            </a:r>
          </a:p>
        </p:txBody>
      </p:sp>
    </p:spTree>
    <p:extLst>
      <p:ext uri="{BB962C8B-B14F-4D97-AF65-F5344CB8AC3E}">
        <p14:creationId xmlns:p14="http://schemas.microsoft.com/office/powerpoint/2010/main" val="46172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4AEACAB-B15A-9157-EEA0-8D535635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D2752C7-7B98-3C4A-3ED2-00523B3B0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2E8902-D792-6CC6-5553-6E24CDACDA3F}"/>
              </a:ext>
            </a:extLst>
          </p:cNvPr>
          <p:cNvSpPr txBox="1"/>
          <p:nvPr/>
        </p:nvSpPr>
        <p:spPr>
          <a:xfrm>
            <a:off x="438145" y="409574"/>
            <a:ext cx="82677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8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Ao se indicar a marca, garante-se a padronização exata dos objetos futuros com aqueles já existentes</a:t>
            </a:r>
            <a:r>
              <a:rPr lang="pt-BR" sz="18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. Porém, por configurar uma restrição à competição, </a:t>
            </a:r>
            <a:r>
              <a:rPr lang="pt-BR" sz="18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precisa estar justificada no processo</a:t>
            </a:r>
            <a:r>
              <a:rPr lang="pt-BR" sz="18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, considerando a natureza dos objetos e os fins a serem alcançados.</a:t>
            </a:r>
            <a:r>
              <a:rPr lang="pt-BR" sz="1800" dirty="0">
                <a:solidFill>
                  <a:srgbClr val="8E1537"/>
                </a:solidFill>
                <a:latin typeface="Garamond" panose="02020404030301010803" pitchFamily="18" charset="0"/>
              </a:rPr>
              <a:t> </a:t>
            </a:r>
            <a:r>
              <a:rPr lang="pt-BR" sz="18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Assim, não se descarta que a padronização de especificações possa conduzir à padronização de uma marca específica, desde que lastreada por, conforme o caso, estudos, laudos, perícias e pareceres técnicos, em que as vantagens para o interesse público fiquem clara e sobejamente demonstradas.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3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BD0D5EE-FF00-5D39-4333-8DAA11ABF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EC906E1-7234-27C3-2CB3-52F8266F64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8C081B-18AE-A627-18BB-D1FBE6FBA263}"/>
              </a:ext>
            </a:extLst>
          </p:cNvPr>
          <p:cNvSpPr txBox="1"/>
          <p:nvPr/>
        </p:nvSpPr>
        <p:spPr>
          <a:xfrm>
            <a:off x="438145" y="409574"/>
            <a:ext cx="82677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Exemplos: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1) em compras militares as especificações são essenciais para intercambialidade, memória muscular de uso, tamanho de cano, sistema de disparo, coronha e outras especificações de armas garantem operações policiais seguras e sem imprevistos, inclusive, em cenários diversos;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2) na área de pesquisas científicas e médicas os insumos garantem eficácia de trabalhos de anos de pesquisas, que não podem ser prejudicados nos resultados com troca de componentes pelo curso dos estudos; e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3) na área de tecnologia da informação e comunicação, segurança de dados, integração de redes e sistemas e outros fatores são essenciais para preservação de informações confidenciais e manutenção de sistemas críticos operacionais etc.</a:t>
            </a:r>
          </a:p>
        </p:txBody>
      </p:sp>
    </p:spTree>
    <p:extLst>
      <p:ext uri="{BB962C8B-B14F-4D97-AF65-F5344CB8AC3E}">
        <p14:creationId xmlns:p14="http://schemas.microsoft.com/office/powerpoint/2010/main" val="96961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5236738-7A9F-BE11-6D78-2E568A40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01DD2F3-2144-BF23-1469-EB2FB7EFB7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C5DFC3-0ED9-1B8A-F59F-BF49D18042E5}"/>
              </a:ext>
            </a:extLst>
          </p:cNvPr>
          <p:cNvSpPr txBox="1"/>
          <p:nvPr/>
        </p:nvSpPr>
        <p:spPr>
          <a:xfrm>
            <a:off x="438145" y="409574"/>
            <a:ext cx="82677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Lei 14.133/21</a:t>
            </a:r>
          </a:p>
          <a:p>
            <a:r>
              <a:rPr lang="pt-BR" sz="1800" dirty="0">
                <a:latin typeface="Garamond" panose="02020404030301010803" pitchFamily="18" charset="0"/>
              </a:rPr>
              <a:t>Art. 43. O processo de padronização deverá conter:</a:t>
            </a:r>
            <a:br>
              <a:rPr lang="pt-BR" sz="1800" dirty="0">
                <a:latin typeface="Garamond" panose="02020404030301010803" pitchFamily="18" charset="0"/>
              </a:rPr>
            </a:br>
            <a:r>
              <a:rPr lang="pt-BR" sz="1800" dirty="0" err="1">
                <a:latin typeface="Garamond" panose="02020404030301010803" pitchFamily="18" charset="0"/>
              </a:rPr>
              <a:t>I</a:t>
            </a:r>
            <a:r>
              <a:rPr lang="pt-BR" sz="1800" dirty="0">
                <a:latin typeface="Garamond" panose="02020404030301010803" pitchFamily="18" charset="0"/>
              </a:rPr>
              <a:t> – parecer técnico sobre o produto, considerados especificações técnicas e estéticas, desempenho, análise de contratações anteriores, custo e condições de manutenção e garantia;</a:t>
            </a:r>
            <a:br>
              <a:rPr lang="pt-BR" sz="1800" dirty="0">
                <a:latin typeface="Garamond" panose="02020404030301010803" pitchFamily="18" charset="0"/>
              </a:rPr>
            </a:br>
            <a:r>
              <a:rPr lang="pt-BR" sz="1800" dirty="0">
                <a:latin typeface="Garamond" panose="02020404030301010803" pitchFamily="18" charset="0"/>
              </a:rPr>
              <a:t>II – despacho motivado da autoridade superior, com a adoção do padrão;</a:t>
            </a:r>
            <a:br>
              <a:rPr lang="pt-BR" sz="1800" dirty="0">
                <a:latin typeface="Garamond" panose="02020404030301010803" pitchFamily="18" charset="0"/>
              </a:rPr>
            </a:br>
            <a:r>
              <a:rPr lang="pt-BR" sz="1800" dirty="0">
                <a:latin typeface="Garamond" panose="02020404030301010803" pitchFamily="18" charset="0"/>
              </a:rPr>
              <a:t>III – síntese da justificativa e descrição sucinta do padrão definido, divulgadas em sítio eletrônico oficial."</a:t>
            </a:r>
          </a:p>
        </p:txBody>
      </p:sp>
    </p:spTree>
    <p:extLst>
      <p:ext uri="{BB962C8B-B14F-4D97-AF65-F5344CB8AC3E}">
        <p14:creationId xmlns:p14="http://schemas.microsoft.com/office/powerpoint/2010/main" val="283232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5FC3005-854F-2E7A-477E-4505E387A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FDAF131-78CF-925B-89F0-7058000CC6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E1A926-51EA-083A-3A5B-ACDC07DB85EF}"/>
              </a:ext>
            </a:extLst>
          </p:cNvPr>
          <p:cNvSpPr txBox="1"/>
          <p:nvPr/>
        </p:nvSpPr>
        <p:spPr>
          <a:xfrm>
            <a:off x="438145" y="409574"/>
            <a:ext cx="82677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Lei 14.133/21</a:t>
            </a:r>
          </a:p>
          <a:p>
            <a:r>
              <a:rPr lang="pt-BR" sz="1600" b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"Art. 43…</a:t>
            </a:r>
            <a:br>
              <a:rPr lang="pt-BR" sz="1600" dirty="0">
                <a:latin typeface="Garamond" panose="02020404030301010803" pitchFamily="18" charset="0"/>
              </a:rPr>
            </a:br>
            <a:r>
              <a:rPr lang="pt-BR" sz="1600" b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(…)</a:t>
            </a:r>
            <a:br>
              <a:rPr lang="pt-BR" sz="1600" dirty="0">
                <a:latin typeface="Garamond" panose="02020404030301010803" pitchFamily="18" charset="0"/>
              </a:rPr>
            </a:br>
            <a:r>
              <a:rPr lang="pt-BR" sz="1200" b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§</a:t>
            </a:r>
            <a:r>
              <a:rPr lang="pt-BR" sz="1600" b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 1º. É permitida a padronização com base em processo de outro órgão ou entidade de nível federativo igual ou superior ao do órgão adquirente, devendo o ato que decidir pela adesão a outra padronização ser devidamente motivado, com indicação da necessidade da Administração e dos riscos decorrentes dessa decisão, e divulgado em sítio eletrônico oficial.</a:t>
            </a:r>
            <a:endParaRPr lang="pt-BR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7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F28CFE8-6351-443B-0691-DA7737C96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D33DB03-9694-3725-C009-DB42A39FFF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E73C73-C8E6-AB76-8F02-CC7952EF5669}"/>
              </a:ext>
            </a:extLst>
          </p:cNvPr>
          <p:cNvSpPr txBox="1"/>
          <p:nvPr/>
        </p:nvSpPr>
        <p:spPr>
          <a:xfrm>
            <a:off x="438145" y="409574"/>
            <a:ext cx="82677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sz="1800" b="0" i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Assim, a partir de agora, como ocorreu com a moda do registro de preços, </a:t>
            </a:r>
            <a:r>
              <a:rPr lang="pt-BR" sz="18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começa uma nova era do que se pode chamar de "carona" de processo de padronização</a:t>
            </a:r>
            <a:r>
              <a:rPr lang="pt-BR" sz="1800" b="0" i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, mas isso com cautela para se observar a pertinência do objeto e especificidades em relação às necessidades e à realidade do órgão que busca a mesma solução, porque, assim como na adesão a registro de preços, </a:t>
            </a:r>
            <a:r>
              <a:rPr lang="pt-BR" sz="18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é preciso avaliar eficiência e ainda adequação para um processo desse tipo</a:t>
            </a:r>
            <a:r>
              <a:rPr lang="pt-BR" sz="1800" b="0" i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, caso a caso, lembrando-se que é importante buscar sempre a solução, realmente, mais vantajosa para aquele ente público.</a:t>
            </a:r>
            <a:endParaRPr lang="pt-B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9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9477D86-8BF4-86C0-E462-A9BB6EF2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70602AE-86F6-09EC-8454-FE10AE31F4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F198532-3D36-D34F-5F53-FFFDDC617B0D}"/>
              </a:ext>
            </a:extLst>
          </p:cNvPr>
          <p:cNvSpPr txBox="1"/>
          <p:nvPr/>
        </p:nvSpPr>
        <p:spPr>
          <a:xfrm>
            <a:off x="438145" y="409574"/>
            <a:ext cx="8267700" cy="387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r>
              <a:rPr lang="pt-BR" sz="1800" b="0" i="0" dirty="0">
                <a:solidFill>
                  <a:srgbClr val="1F2125"/>
                </a:solidFill>
                <a:effectLst/>
                <a:latin typeface="Garamond" panose="02020404030301010803" pitchFamily="18" charset="0"/>
              </a:rPr>
              <a:t>Roteiro para a criação da padronização:</a:t>
            </a:r>
          </a:p>
          <a:p>
            <a:endParaRPr lang="pt-BR" sz="1800" b="0" i="0" dirty="0">
              <a:solidFill>
                <a:srgbClr val="1F2125"/>
              </a:solidFill>
              <a:effectLst/>
              <a:latin typeface="Garamond" panose="02020404030301010803" pitchFamily="18" charset="0"/>
            </a:endParaRP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1ª Fase: designação de comissão</a:t>
            </a: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2ª Fase: análise e diagnóstico da situação atual</a:t>
            </a: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3ª Fase: apuração das necessidades administrativas e exame de alternativas</a:t>
            </a: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4ª Fase: instauração do processo administrativo de padronização</a:t>
            </a: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5ª Fase: instrução do processo, incluindo a realização de testes, se necessário</a:t>
            </a: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6ª Fase: análise e relatório conclusivo</a:t>
            </a:r>
          </a:p>
          <a:p>
            <a:pPr algn="l">
              <a:buNone/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7ª Fase: despacho motivado da autoridade competente</a:t>
            </a:r>
          </a:p>
          <a:p>
            <a:pPr algn="l">
              <a:lnSpc>
                <a:spcPts val="1800"/>
              </a:lnSpc>
              <a:spcAft>
                <a:spcPts val="1950"/>
              </a:spcAft>
            </a:pP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8ª Fase: publicidade</a:t>
            </a:r>
          </a:p>
        </p:txBody>
      </p:sp>
    </p:spTree>
    <p:extLst>
      <p:ext uri="{BB962C8B-B14F-4D97-AF65-F5344CB8AC3E}">
        <p14:creationId xmlns:p14="http://schemas.microsoft.com/office/powerpoint/2010/main" val="372405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528C4D6-A471-128C-A91D-BA23B3D8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41EFD1F-334A-B372-A0C5-DAAB6368CB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B7A30C2-A7B3-7839-6957-9AD90ADF61DE}"/>
              </a:ext>
            </a:extLst>
          </p:cNvPr>
          <p:cNvSpPr txBox="1"/>
          <p:nvPr/>
        </p:nvSpPr>
        <p:spPr>
          <a:xfrm>
            <a:off x="438145" y="409574"/>
            <a:ext cx="8267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Normatização/Padronização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r>
              <a:rPr lang="pt-BR" sz="1800" dirty="0">
                <a:solidFill>
                  <a:srgbClr val="1F2125"/>
                </a:solidFill>
                <a:latin typeface="Garamond" panose="02020404030301010803" pitchFamily="18" charset="0"/>
              </a:rPr>
              <a:t>Por fim, a observância do princípio da padronização envolve e exige a criação e utilização de um catálogo eletrônico de padronização, conforme se extrai do art. 19 da Lei nº 14.133/21</a:t>
            </a:r>
            <a:endParaRPr lang="pt-BR" sz="2000" dirty="0">
              <a:solidFill>
                <a:srgbClr val="1F2125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AA6774-CA23-2E1D-81B6-283ACAD00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522" y="2036914"/>
            <a:ext cx="4822190" cy="26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EBF67B-80E5-6C87-E5D4-8D9FD8ABE54B}"/>
              </a:ext>
            </a:extLst>
          </p:cNvPr>
          <p:cNvSpPr txBox="1"/>
          <p:nvPr/>
        </p:nvSpPr>
        <p:spPr>
          <a:xfrm>
            <a:off x="152400" y="152399"/>
            <a:ext cx="6553199" cy="3890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Prof. VITOR GUILHERME AGUIAR BARRETTA   </a:t>
            </a: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 @</a:t>
            </a:r>
            <a:r>
              <a:rPr lang="pt-BR" sz="1800" b="1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profvitorbarretta</a:t>
            </a: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cs typeface="Calibri Light" panose="020F0302020204030204" pitchFamily="34" charset="0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Advogado e Sócio da Barretta Advocacia &amp; Consultoria, onde atende diversas empresas que atuam com licitações, Ex-Procurador-Geral de Município, Ex-Secretário de Administração, Especialista em Licitações e Contratos Administrativos, Professor de Licitações e Contratos Administrativos, com mais de 3.500 alunos capacitados em 260 horas aulas, implementando a Nova Lei de Licitações (Lei 14.133/21) em mais de 12 Municípios e com mais de 10 anos de atuação na área. 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Foi Vice-Presidente do Colégio de Procuradores Municipais da Associação de Municípios do Norte de Santa Catarina – AMUNESC (2017-2018), Observador Eleitoral das eleições presidenciais do Equador pela Transparência </a:t>
            </a:r>
            <a:r>
              <a:rPr lang="pt-BR" sz="11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Electoral</a:t>
            </a: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 </a:t>
            </a:r>
            <a:r>
              <a:rPr lang="pt-BR" sz="11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en</a:t>
            </a: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 </a:t>
            </a:r>
            <a:r>
              <a:rPr lang="pt-BR" sz="11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America</a:t>
            </a: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 Latina, foi Presidente da Comissão de Direito Eleitoral da Subseção de Joinville/SC (2022-2024) e Diretor-Presidente do Processo Participativo da Revisão de Plano Diretor de Município (2017 e 2018).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Além do currículo, participou de congressos como o Summit Cidades, promovido pelo TCE/SC e o </a:t>
            </a:r>
            <a:r>
              <a:rPr lang="pt-BR" sz="11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LicitaExpo</a:t>
            </a: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, ocorrido em Novembro de 2023 em Curitiba. Deu entrevista para a Rádio CBN, Rádio Jovem Pan de Joinville, além do Jornal Estadual Bom Dia Santa Catarina, na Globo. Publicou recentemente um artigo na maior revista jurídica do país, a CONJUR, ao lado do Procurador da Advocacia da União, Prof. Dr. Diego Jurubeba.</a:t>
            </a: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cs typeface="Calibri Light" panose="020F0302020204030204" pitchFamily="34" charset="0"/>
              </a:rPr>
              <a:t>Além das qualificações acima, é Especialista em Direito Eleitoral, onde advogou para mais de 2.000 candidatos e 10 Partidos diferentes e é especialista em Direito Empresarial pela FGV.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FF6DE9-BAD6-014C-5301-7EE98410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53" y="900672"/>
            <a:ext cx="1702087" cy="21835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CC5AAF-AA19-9B35-DB3E-0D265E6BF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194" y="295940"/>
            <a:ext cx="5722244" cy="455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4896777-B089-3056-A082-428D32D9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278A645-8892-794B-0222-03311591EF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A08A44-5769-38E4-6FF8-76757BEE037E}"/>
              </a:ext>
            </a:extLst>
          </p:cNvPr>
          <p:cNvSpPr txBox="1"/>
          <p:nvPr/>
        </p:nvSpPr>
        <p:spPr>
          <a:xfrm>
            <a:off x="438145" y="409574"/>
            <a:ext cx="82677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Apoio do Controle Interno e do Jurídico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Lei 14.133/21</a:t>
            </a:r>
          </a:p>
          <a:p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Art. 8º </a:t>
            </a:r>
          </a:p>
          <a:p>
            <a:pPr algn="just"/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§ 3º </a:t>
            </a: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As regras relativas à atuação do agente de contratação e da equipe de apoio, ao funcionamento da comissão de contratação e à atuação de fiscais e gestores de contratos de que trata esta Lei serão estabelecidas em regulamento, e deverá ser prevista a possibilidade de eles contarem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com o apoio dos órgãos de assessoramento jurídico e de controle interno para o desempenho das funções </a:t>
            </a: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essenciais à execução do disposto nesta Lei.   </a:t>
            </a: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(Regulamento)</a:t>
            </a: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</a:rPr>
              <a:t>   </a:t>
            </a:r>
            <a:r>
              <a:rPr lang="pt-BR" sz="2000" dirty="0">
                <a:solidFill>
                  <a:srgbClr val="1F2125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Vigência</a:t>
            </a:r>
            <a:endParaRPr lang="pt-BR" sz="2000" dirty="0">
              <a:solidFill>
                <a:srgbClr val="1F212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0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A500693-C753-C7D0-499E-3F1843AAF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5E95ACC-47B4-8343-B4CD-35EBD57020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EE6A33F-08F3-B955-B1EB-68BDFECEB140}"/>
              </a:ext>
            </a:extLst>
          </p:cNvPr>
          <p:cNvSpPr txBox="1"/>
          <p:nvPr/>
        </p:nvSpPr>
        <p:spPr>
          <a:xfrm>
            <a:off x="438145" y="409574"/>
            <a:ext cx="8267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Apoio do Controle Interno e do Jurídico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Lei 14.133/21</a:t>
            </a:r>
          </a:p>
          <a:p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Art. 117 </a:t>
            </a:r>
          </a:p>
          <a:p>
            <a:pPr algn="just"/>
            <a:r>
              <a:rPr lang="pt-BR" sz="2000" dirty="0">
                <a:latin typeface="Garamond" panose="02020404030301010803" pitchFamily="18" charset="0"/>
              </a:rPr>
              <a:t>§ 3º O fiscal do contrato será auxiliado pelos órgãos de assessoramento jurídico e de controle interno da Administração, que deverão dirimir dúvidas e subsidiá-lo com informações relevantes para prevenir riscos na execução contratual.</a:t>
            </a:r>
          </a:p>
        </p:txBody>
      </p:sp>
    </p:spTree>
    <p:extLst>
      <p:ext uri="{BB962C8B-B14F-4D97-AF65-F5344CB8AC3E}">
        <p14:creationId xmlns:p14="http://schemas.microsoft.com/office/powerpoint/2010/main" val="118062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FBE2345-1417-6E71-5CA5-49DCCA3D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94B9420-EE96-B685-BEC9-1329F1B7F6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F8882E-218E-E855-2ABE-9DAEB807B281}"/>
              </a:ext>
            </a:extLst>
          </p:cNvPr>
          <p:cNvSpPr txBox="1"/>
          <p:nvPr/>
        </p:nvSpPr>
        <p:spPr>
          <a:xfrm>
            <a:off x="438145" y="409574"/>
            <a:ext cx="82677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Apoio do Controle Interno e do Jurídico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Lei 14.133/21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Art. 53. </a:t>
            </a:r>
            <a:r>
              <a:rPr lang="pt-B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Ao final da fase preparatória</a:t>
            </a:r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, o processo </a:t>
            </a:r>
            <a:r>
              <a:rPr lang="pt-B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licitatório seguirá para o órgão de assessoramento jurídico da Administração</a:t>
            </a:r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, que realizará controle prévio de legalidade mediante análise jurídica da contratação.</a:t>
            </a:r>
          </a:p>
          <a:p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§ 1º Na elaboração do parecer jurídico, o órgão de assessoramento jurídico da Administração deverá:</a:t>
            </a:r>
          </a:p>
          <a:p>
            <a:r>
              <a:rPr lang="pt-BR" sz="1600" dirty="0" err="1">
                <a:solidFill>
                  <a:srgbClr val="1F2125"/>
                </a:solidFill>
                <a:latin typeface="Garamond" panose="02020404030301010803" pitchFamily="18" charset="0"/>
              </a:rPr>
              <a:t>I</a:t>
            </a:r>
            <a:r>
              <a:rPr lang="pt-BR" sz="1600" dirty="0">
                <a:solidFill>
                  <a:srgbClr val="1F2125"/>
                </a:solidFill>
                <a:latin typeface="Garamond" panose="02020404030301010803" pitchFamily="18" charset="0"/>
              </a:rPr>
              <a:t> - apreciar o processo licitatório conforme critérios objetivos prévios de atribuição de prioridade;</a:t>
            </a:r>
          </a:p>
          <a:p>
            <a:r>
              <a:rPr lang="pt-B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II - redigir sua manifestação em linguagem simples e compreensível e de forma clara e objetiva, com apreciação de todos os elementos indispensáveis à contratação e com exposição dos pressupostos de fato e de direito levados em consideração na análise jurídica;</a:t>
            </a:r>
          </a:p>
        </p:txBody>
      </p:sp>
    </p:spTree>
    <p:extLst>
      <p:ext uri="{BB962C8B-B14F-4D97-AF65-F5344CB8AC3E}">
        <p14:creationId xmlns:p14="http://schemas.microsoft.com/office/powerpoint/2010/main" val="175587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73D7447-7307-26C6-FEF8-CC0177DCC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134AFC-3034-7C4C-B004-E81F86D6BA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47E7A8-12A9-81E2-6DC7-14EA34189DE1}"/>
              </a:ext>
            </a:extLst>
          </p:cNvPr>
          <p:cNvSpPr txBox="1"/>
          <p:nvPr/>
        </p:nvSpPr>
        <p:spPr>
          <a:xfrm>
            <a:off x="438145" y="409574"/>
            <a:ext cx="82677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Notas Sobre a Responsabilização de Agentes Públicos</a:t>
            </a:r>
          </a:p>
          <a:p>
            <a:pPr algn="just"/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Lei de Improbidade Administrativa e o fim da culpa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Lei Orgânica e os PADs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Código Penal e as penas mais severas, inclusive com a responsabilidade do fornecedor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Tribunal de Contas e o controle repressivo (multas e ressarcimentos)</a:t>
            </a:r>
          </a:p>
          <a:p>
            <a:pPr algn="just"/>
            <a:endParaRPr lang="pt-B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pt-B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71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E3EC4B2-AD7E-D8F9-303D-92D4F2DC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C7F3CF08-0A09-C4AD-6E15-ADD7DDD08D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78820F-5387-002E-862C-8389FAB7DB28}"/>
              </a:ext>
            </a:extLst>
          </p:cNvPr>
          <p:cNvSpPr txBox="1"/>
          <p:nvPr/>
        </p:nvSpPr>
        <p:spPr>
          <a:xfrm>
            <a:off x="438145" y="409574"/>
            <a:ext cx="82677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Notas Sobre a Responsabilização de Agentes Públicos</a:t>
            </a:r>
          </a:p>
          <a:p>
            <a:pPr algn="just"/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Como evitar?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1 – Formalização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Sempre formalizar os atos administrativos de forma a fundamentar as decisões;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2 - Lei ou jurisprudência: qual usar nos atos administrativos? Como evitar o enquadramento em “erro grosseiro”?</a:t>
            </a:r>
            <a:b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Art. 28 – LINDB: O agente público responderá pessoalmente por suas decisões ou opiniões técnicas em caso de dolo ou erro grosseiro.                      (Incluído pela Lei nº 13.655, de 2018)     (Regulamento)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pt-B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0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16A4DBA-5FCA-CD2A-E503-EF2D7038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8BB8289-56FC-7462-5EB3-51829D06FA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0E2BDA-5ACB-8F00-74D4-C99F80D5DBFA}"/>
              </a:ext>
            </a:extLst>
          </p:cNvPr>
          <p:cNvSpPr txBox="1"/>
          <p:nvPr/>
        </p:nvSpPr>
        <p:spPr>
          <a:xfrm>
            <a:off x="438145" y="409574"/>
            <a:ext cx="82677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Notas Sobre a Responsabilização de Agentes Públicos</a:t>
            </a:r>
          </a:p>
          <a:p>
            <a:pPr algn="just"/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Como evitar?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“Para o Tribunal, configura erro grosseiro conduta que descumpre regra constitucional,  regra  expressa  em   instrumento  convenial,  conduta  que  não  observa  princípios  básicos  da  administração  ou  condutas  que  afrontam   diretamente  a  legislação e jurisprudência do Tribunal, bem  com o descumprimento de normativo da entidade pelo gestor, especialmente aquele que resulta em  danos materialmente relevantes.</a:t>
            </a:r>
            <a:br>
              <a:rPr lang="pt-BR" sz="2800" b="0" dirty="0">
                <a:effectLst/>
                <a:latin typeface="Garamond" panose="02020404030301010803" pitchFamily="18" charset="0"/>
              </a:rPr>
            </a:b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Ainda, 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  decisão  de  gestor  que  desconsidera,  sem   a  devida  motivação,  acórdão  do TCU, pode ser tipificada com o erro grosseiro para fins de responsabilização perante  a  Corte  de  Contas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  Tal  conduta  expressa  inobservância  do  dever  de  cuidado,  o que configura culpa grave, motivo suficiente para a responsabilização e </a:t>
            </a:r>
            <a:r>
              <a:rPr lang="pt-BR" sz="1600" b="0" i="0" u="none" strike="noStrike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ara a aplicação de sanção ao gestor.” </a:t>
            </a:r>
            <a:r>
              <a:rPr lang="pt-BR" sz="1600" dirty="0">
                <a:latin typeface="Garamond" panose="02020404030301010803" pitchFamily="18" charset="0"/>
              </a:rPr>
              <a:t>Acórdão 1.695/2018-Plenário (Min. Relator: Vital do Rêgo) - TCU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 rtl="0">
              <a:spcBef>
                <a:spcPts val="600"/>
              </a:spcBef>
              <a:spcAft>
                <a:spcPts val="0"/>
              </a:spcAft>
            </a:pPr>
            <a:endParaRPr lang="pt-BR" sz="1600" b="0" i="0" u="none" strike="noStrike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pt-BR" sz="1100" b="0" i="0" u="none" strike="noStrike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pt-B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3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57548D0-CF1B-336F-2763-32978721C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2230B1E4-EDA6-0B36-544D-E584B7433A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81EDB538-4267-90BB-EBB8-C4BB69345003}"/>
              </a:ext>
            </a:extLst>
          </p:cNvPr>
          <p:cNvSpPr txBox="1"/>
          <p:nvPr/>
        </p:nvSpPr>
        <p:spPr>
          <a:xfrm>
            <a:off x="752125" y="1451075"/>
            <a:ext cx="7336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3895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CAF5CE9-44C7-B750-ACFE-17B492AAD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DBFC3BB-DF7B-8F81-DA04-05D7B75C28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138C43-7EB1-3548-5F64-5CA97184EBBB}"/>
              </a:ext>
            </a:extLst>
          </p:cNvPr>
          <p:cNvSpPr txBox="1"/>
          <p:nvPr/>
        </p:nvSpPr>
        <p:spPr>
          <a:xfrm>
            <a:off x="314320" y="419099"/>
            <a:ext cx="82677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rgbClr val="222222"/>
                </a:solidFill>
                <a:latin typeface="Garamond" panose="02020404030301010803" pitchFamily="18" charset="0"/>
              </a:rPr>
              <a:t>Tudo começa com a governança, que </a:t>
            </a:r>
            <a:r>
              <a:rPr lang="pt-BR" sz="1600" b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transmite seus mecanismos de liderança, estratégia e controle em todo o texto</a:t>
            </a:r>
            <a:r>
              <a:rPr lang="pt-BR" sz="16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, a fim de avaliar, direcionar e monitorar a atuação da gestão das contratações públicas para que as aquisições agreguem valor ao negócio fim de cada órgão e entidade pública, </a:t>
            </a:r>
            <a:r>
              <a:rPr lang="pt-BR" sz="1600" b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mantendo um grau de riscos aceitáveis</a:t>
            </a:r>
            <a:r>
              <a:rPr lang="pt-BR" sz="16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. </a:t>
            </a:r>
          </a:p>
          <a:p>
            <a:pPr algn="just"/>
            <a:endParaRPr lang="pt-BR" sz="160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Nesse contexto, é certo que o </a:t>
            </a:r>
            <a:r>
              <a:rPr lang="pt-BR" sz="1600" b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aperfeiçoamento da engrenagem das contratações depende do apoio e de investimentos dos responsáveis pela alta direção aos profissionais que ocupam as principais posições da área de contratação.</a:t>
            </a:r>
          </a:p>
          <a:p>
            <a:pPr algn="just"/>
            <a:endParaRPr lang="pt-BR" sz="12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rgbClr val="222222"/>
                </a:solidFill>
                <a:latin typeface="Garamond" panose="02020404030301010803" pitchFamily="18" charset="0"/>
              </a:rPr>
              <a:t>O Tribunal de Contas da União – TCU proferiu o Acórdão 3.023/2013 - Plenário, indicando a gestão por competências como “instrumento da governança estratégica de pessoas”.</a:t>
            </a:r>
          </a:p>
        </p:txBody>
      </p:sp>
    </p:spTree>
    <p:extLst>
      <p:ext uri="{BB962C8B-B14F-4D97-AF65-F5344CB8AC3E}">
        <p14:creationId xmlns:p14="http://schemas.microsoft.com/office/powerpoint/2010/main" val="356055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4D9EC35-E781-167C-D930-25324180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784B5CF-098F-CA08-A037-157B6CA57C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4391E1-88A1-1B4E-5C81-5EB4770AA6EB}"/>
              </a:ext>
            </a:extLst>
          </p:cNvPr>
          <p:cNvSpPr txBox="1"/>
          <p:nvPr/>
        </p:nvSpPr>
        <p:spPr>
          <a:xfrm>
            <a:off x="438145" y="409574"/>
            <a:ext cx="82677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Lei 14.133/21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i="0" dirty="0">
                <a:effectLst/>
                <a:latin typeface="Garamond" panose="02020404030301010803" pitchFamily="18" charset="0"/>
              </a:rPr>
              <a:t>Art. 7º Caberá à autoridade máxima do órgão ou da entidade, ou a quem as normas de organização administrativa indicarem, promover gestão por competências e designar agentes públicos para o desempenho das funções essenciais à execução desta Lei que preencham os seguintes requisitos:</a:t>
            </a:r>
          </a:p>
          <a:p>
            <a:pPr algn="just"/>
            <a:r>
              <a:rPr lang="pt-BR" i="0" dirty="0" err="1">
                <a:effectLst/>
                <a:latin typeface="Garamond" panose="02020404030301010803" pitchFamily="18" charset="0"/>
              </a:rPr>
              <a:t>I</a:t>
            </a:r>
            <a:r>
              <a:rPr lang="pt-BR" i="0" dirty="0">
                <a:effectLst/>
                <a:latin typeface="Garamond" panose="02020404030301010803" pitchFamily="18" charset="0"/>
              </a:rPr>
              <a:t> - sejam,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preferencialmente, servidor efetivo ou empregado público </a:t>
            </a:r>
            <a:r>
              <a:rPr lang="pt-BR" i="0" dirty="0">
                <a:effectLst/>
                <a:latin typeface="Garamond" panose="02020404030301010803" pitchFamily="18" charset="0"/>
              </a:rPr>
              <a:t>dos quadros permanentes da Administração Pública;</a:t>
            </a:r>
          </a:p>
          <a:p>
            <a:pPr algn="just"/>
            <a:r>
              <a:rPr lang="pt-BR" i="0" dirty="0">
                <a:effectLst/>
                <a:latin typeface="Garamond" panose="02020404030301010803" pitchFamily="18" charset="0"/>
              </a:rPr>
              <a:t>II - tenham</a:t>
            </a:r>
            <a:r>
              <a:rPr lang="pt-BR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atribuições</a:t>
            </a:r>
            <a:r>
              <a:rPr lang="pt-BR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pt-BR" i="0" dirty="0">
                <a:effectLst/>
                <a:latin typeface="Garamond" panose="02020404030301010803" pitchFamily="18" charset="0"/>
              </a:rPr>
              <a:t>relacionadas a licitações e contratos ou possuam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formação compatível</a:t>
            </a:r>
            <a:r>
              <a:rPr lang="pt-BR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pt-BR" i="0" dirty="0">
                <a:effectLst/>
                <a:latin typeface="Garamond" panose="02020404030301010803" pitchFamily="18" charset="0"/>
              </a:rPr>
              <a:t>ou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qualificação atestada</a:t>
            </a:r>
            <a:r>
              <a:rPr lang="pt-BR" i="0" dirty="0">
                <a:effectLst/>
                <a:latin typeface="Garamond" panose="02020404030301010803" pitchFamily="18" charset="0"/>
              </a:rPr>
              <a:t> por certificação profissional emitida por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escola de governo criada e mantida pelo poder público</a:t>
            </a:r>
            <a:r>
              <a:rPr lang="pt-BR" i="0" dirty="0">
                <a:effectLst/>
                <a:latin typeface="Garamond" panose="02020404030301010803" pitchFamily="18" charset="0"/>
              </a:rPr>
              <a:t>; e</a:t>
            </a:r>
          </a:p>
          <a:p>
            <a:pPr algn="just"/>
            <a:r>
              <a:rPr lang="pt-BR" i="0" dirty="0">
                <a:effectLst/>
                <a:latin typeface="Garamond" panose="02020404030301010803" pitchFamily="18" charset="0"/>
              </a:rPr>
              <a:t>III - não sejam cônjuge ou companheiro de licitantes ou contratados habituais da Administração nem tenham com eles vínculo de parentesco,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colateral (até tio e sobrinha, primo não) ou por afinidade (sogra e cunhado)</a:t>
            </a:r>
            <a:r>
              <a:rPr lang="pt-BR" i="0" dirty="0">
                <a:effectLst/>
                <a:latin typeface="Garamond" panose="02020404030301010803" pitchFamily="18" charset="0"/>
              </a:rPr>
              <a:t>,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até o terceiro grau</a:t>
            </a:r>
            <a:r>
              <a:rPr lang="pt-BR" i="0" dirty="0">
                <a:effectLst/>
                <a:latin typeface="Garamond" panose="02020404030301010803" pitchFamily="18" charset="0"/>
              </a:rPr>
              <a:t>, ou de </a:t>
            </a:r>
            <a:r>
              <a:rPr lang="pt-BR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natureza técnica, comercial, econômica, financeira, trabalhista e civil</a:t>
            </a:r>
            <a:r>
              <a:rPr lang="pt-BR" i="0" dirty="0">
                <a:effectLst/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13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C4F6CE3-9C85-7B67-FDC7-863698FE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2809CC9-2936-6478-C31C-6C5F75EE1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2419DE3-661C-C3DC-D31F-2F7487E909C5}"/>
              </a:ext>
            </a:extLst>
          </p:cNvPr>
          <p:cNvSpPr txBox="1"/>
          <p:nvPr/>
        </p:nvSpPr>
        <p:spPr>
          <a:xfrm>
            <a:off x="438145" y="409574"/>
            <a:ext cx="82677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Lei 14.133/21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latin typeface="Garamond" panose="02020404030301010803" pitchFamily="18" charset="0"/>
              </a:rPr>
              <a:t>E</a:t>
            </a:r>
            <a:r>
              <a:rPr lang="pt-BR" b="0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ssa exigência permite que os servidores eleitos sejam escolhidos considerando seu </a:t>
            </a:r>
            <a:r>
              <a:rPr lang="pt-BR" b="1" i="0" u="sng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conhecimento técnico, habilidades comportamentais e aptidão</a:t>
            </a:r>
            <a:r>
              <a:rPr lang="pt-BR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. Portanto, faz-se necessário que os gestores façam, previamente, a identificação das competências-chave e das funções a serem executadas, assim como tenham claro o constructo dos processos de trabalho, a definição de papéis e responsabilidades e o tempo necessário para o desempenho das funções. </a:t>
            </a:r>
          </a:p>
          <a:p>
            <a:pPr algn="just"/>
            <a:endParaRPr lang="pt-BR" b="0" i="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Com isso, é possível verificar se há nos quadros da entidade profissionais com a expertise exigida ou, havendo lacuna em termos de qualificação, que se providencie investimento em treinamento e desenvolvimentos de competências do quadro existente, ou que se recorra aos processos de recrutamento e seleção. </a:t>
            </a:r>
          </a:p>
          <a:p>
            <a:pPr algn="just"/>
            <a:endParaRPr lang="pt-BR" b="0" i="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Cumpre lembrar que a nova lei traz como propósito das contratações a inovação e a sustentabilidade, temas modernos e essenciais, os quais exigirão dos agentes públicos conhecimento e capacitação também nessas temáticas.</a:t>
            </a:r>
            <a:endParaRPr lang="pt-BR" sz="1100" i="0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5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5307FDB-1DF5-93FC-67DE-F137CA1A5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62C99ED-18E0-8CF6-F712-EB7E111765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2CBCD7-DCE9-FEA8-B946-D15C297C68B7}"/>
              </a:ext>
            </a:extLst>
          </p:cNvPr>
          <p:cNvSpPr txBox="1"/>
          <p:nvPr/>
        </p:nvSpPr>
        <p:spPr>
          <a:xfrm>
            <a:off x="438145" y="409574"/>
            <a:ext cx="82677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800" dirty="0">
              <a:latin typeface="Garamond" panose="02020404030301010803" pitchFamily="18" charset="0"/>
            </a:endParaRPr>
          </a:p>
          <a:p>
            <a:pPr algn="just"/>
            <a:r>
              <a:rPr lang="pt-BR" sz="1800" dirty="0">
                <a:latin typeface="Garamond" panose="02020404030301010803" pitchFamily="18" charset="0"/>
              </a:rPr>
              <a:t>O Treinamento e desenvolvimento (T&amp;D) podem tanto aprimorar as competências que um profissional já possui, quanto desenvolver novas. A primeira metodologia tem o condão de proporcionar o aprendizado a curto prazo. Quanto ao segundo processo, utiliza-se em situações de preparação do colaborador para ocupar funções mais complexas, a médio e longo prazo. </a:t>
            </a:r>
            <a:r>
              <a:rPr lang="pt-B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Podendo ser relacionadas a habilidades técnicas (hard skills) ou então comportamentais (soft skills).</a:t>
            </a:r>
            <a:endParaRPr lang="pt-BR" b="1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6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A45CB58-EDC6-D081-4F64-C470B38E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75F4C21-AF26-DFEC-215A-9FD5764FD7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8B9307-4A11-2296-C882-AF6DA9539A81}"/>
              </a:ext>
            </a:extLst>
          </p:cNvPr>
          <p:cNvSpPr txBox="1"/>
          <p:nvPr/>
        </p:nvSpPr>
        <p:spPr>
          <a:xfrm>
            <a:off x="438145" y="409574"/>
            <a:ext cx="82677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2000" dirty="0">
                <a:latin typeface="Garamond" panose="02020404030301010803" pitchFamily="18" charset="0"/>
              </a:rPr>
              <a:t>Outro ponto importante, é promover um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ambiente de aprendizagem organizacional na área de licitações</a:t>
            </a:r>
            <a:r>
              <a:rPr lang="pt-BR" sz="2000" dirty="0">
                <a:latin typeface="Garamond" panose="02020404030301010803" pitchFamily="18" charset="0"/>
              </a:rPr>
              <a:t>, com o fito de estimular o aprimoramento contínuo dos profissionais envolvidos,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por meio de programas de treinamento, workshops, webinars, recursos educacionais e outras iniciativas </a:t>
            </a:r>
            <a:r>
              <a:rPr lang="pt-BR" sz="2000" dirty="0">
                <a:latin typeface="Garamond" panose="02020404030301010803" pitchFamily="18" charset="0"/>
              </a:rPr>
              <a:t>que promovam o desenvolvimento de competências técnicas e habilidades relacionadas à realização do procedimento licitatório. </a:t>
            </a:r>
            <a:endParaRPr lang="pt-BR" sz="1200" b="1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6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A187E07-FBEF-DFA9-6736-EBE60B68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21CE8BE-1A31-C95E-75B4-98EC06388C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BBD741-1966-554A-CD69-D328851B3E1C}"/>
              </a:ext>
            </a:extLst>
          </p:cNvPr>
          <p:cNvSpPr txBox="1"/>
          <p:nvPr/>
        </p:nvSpPr>
        <p:spPr>
          <a:xfrm>
            <a:off x="438145" y="409574"/>
            <a:ext cx="82677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7F46D51-F6FB-2F32-73F3-CAB27B97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59" y="1064649"/>
            <a:ext cx="5871849" cy="32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AA7FFE1-C648-CD4E-2342-DF96CDDC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4738978-0116-7223-5DBD-99B40AE797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A0CC06-F2D7-4167-E76E-3FF3A219F36F}"/>
              </a:ext>
            </a:extLst>
          </p:cNvPr>
          <p:cNvSpPr txBox="1"/>
          <p:nvPr/>
        </p:nvSpPr>
        <p:spPr>
          <a:xfrm>
            <a:off x="438145" y="409574"/>
            <a:ext cx="82677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Por Competência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CD2799-4857-5934-719C-77D25E23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398" y="983848"/>
            <a:ext cx="5136794" cy="36711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46CEAF-3AF0-F000-18FD-ACA4E23C4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12395"/>
            <a:ext cx="7772400" cy="19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2232</Words>
  <Application>Microsoft Macintosh PowerPoint</Application>
  <PresentationFormat>Apresentação na tela (16:9)</PresentationFormat>
  <Paragraphs>164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Montserrat</vt:lpstr>
      <vt:lpstr>Garamond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Vitor Barretta</cp:lastModifiedBy>
  <cp:revision>3</cp:revision>
  <dcterms:modified xsi:type="dcterms:W3CDTF">2025-04-02T04:43:18Z</dcterms:modified>
</cp:coreProperties>
</file>